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70" r:id="rId2"/>
    <p:sldId id="377" r:id="rId3"/>
    <p:sldId id="378" r:id="rId4"/>
    <p:sldId id="372" r:id="rId5"/>
    <p:sldId id="373" r:id="rId6"/>
    <p:sldId id="380" r:id="rId7"/>
    <p:sldId id="379" r:id="rId8"/>
    <p:sldId id="376" r:id="rId9"/>
    <p:sldId id="375" r:id="rId10"/>
    <p:sldId id="381" r:id="rId11"/>
    <p:sldId id="382" r:id="rId12"/>
    <p:sldId id="371" r:id="rId13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68" d="100"/>
          <a:sy n="68" d="100"/>
        </p:scale>
        <p:origin x="146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Policy%20Press%20book\Book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70953630796151E-2"/>
          <c:y val="1.5375672544320472E-2"/>
          <c:w val="0.74269958442694661"/>
          <c:h val="0.83800014284127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Years SEN not statement</c:v>
                </c:pt>
              </c:strCache>
            </c:strRef>
          </c:tx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September</c:v>
                </c:pt>
                <c:pt idx="1">
                  <c:v>October</c:v>
                </c:pt>
                <c:pt idx="2">
                  <c:v>November</c:v>
                </c:pt>
                <c:pt idx="3">
                  <c:v>December</c:v>
                </c:pt>
                <c:pt idx="4">
                  <c:v>January</c:v>
                </c:pt>
                <c:pt idx="5">
                  <c:v>February</c:v>
                </c:pt>
                <c:pt idx="6">
                  <c:v>March</c:v>
                </c:pt>
                <c:pt idx="7">
                  <c:v>April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August</c:v>
                </c:pt>
              </c:strCache>
            </c:strRef>
          </c:cat>
          <c:val>
            <c:numRef>
              <c:f>Sheet1!$B$2:$B$13</c:f>
              <c:numCache>
                <c:formatCode>###0.00</c:formatCode>
                <c:ptCount val="12"/>
                <c:pt idx="0">
                  <c:v>1.4192525340463895</c:v>
                </c:pt>
                <c:pt idx="1">
                  <c:v>1.4762810376511619</c:v>
                </c:pt>
                <c:pt idx="2">
                  <c:v>1.55860935466933</c:v>
                </c:pt>
                <c:pt idx="3">
                  <c:v>1.6579057614711292</c:v>
                </c:pt>
                <c:pt idx="4">
                  <c:v>1.7218670501050874</c:v>
                </c:pt>
                <c:pt idx="5">
                  <c:v>1.7677304964539033</c:v>
                </c:pt>
                <c:pt idx="6">
                  <c:v>1.839256952646837</c:v>
                </c:pt>
                <c:pt idx="7">
                  <c:v>1.9055723366845416</c:v>
                </c:pt>
                <c:pt idx="8">
                  <c:v>1.984678832428729</c:v>
                </c:pt>
                <c:pt idx="9">
                  <c:v>2.069978401727862</c:v>
                </c:pt>
                <c:pt idx="10">
                  <c:v>2.1691680602006662</c:v>
                </c:pt>
                <c:pt idx="11">
                  <c:v>2.2882500649407027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8D-43F9-99D2-048056A2E2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Years SEN with statement</c:v>
                </c:pt>
              </c:strCache>
            </c:strRef>
          </c:tx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September</c:v>
                </c:pt>
                <c:pt idx="1">
                  <c:v>October</c:v>
                </c:pt>
                <c:pt idx="2">
                  <c:v>November</c:v>
                </c:pt>
                <c:pt idx="3">
                  <c:v>December</c:v>
                </c:pt>
                <c:pt idx="4">
                  <c:v>January</c:v>
                </c:pt>
                <c:pt idx="5">
                  <c:v>February</c:v>
                </c:pt>
                <c:pt idx="6">
                  <c:v>March</c:v>
                </c:pt>
                <c:pt idx="7">
                  <c:v>April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August</c:v>
                </c:pt>
              </c:strCache>
            </c:strRef>
          </c:cat>
          <c:val>
            <c:numRef>
              <c:f>Sheet1!$C$2:$C$13</c:f>
              <c:numCache>
                <c:formatCode>####.00</c:formatCode>
                <c:ptCount val="12"/>
                <c:pt idx="0">
                  <c:v>0.2578197873266575</c:v>
                </c:pt>
                <c:pt idx="1">
                  <c:v>0.25992563784777223</c:v>
                </c:pt>
                <c:pt idx="2">
                  <c:v>0.27580067112561912</c:v>
                </c:pt>
                <c:pt idx="3">
                  <c:v>0.28247304478204416</c:v>
                </c:pt>
                <c:pt idx="4">
                  <c:v>0.28410574051542953</c:v>
                </c:pt>
                <c:pt idx="5">
                  <c:v>0.29597949012842611</c:v>
                </c:pt>
                <c:pt idx="6">
                  <c:v>0.29152797165252531</c:v>
                </c:pt>
                <c:pt idx="7">
                  <c:v>0.30221811460258702</c:v>
                </c:pt>
                <c:pt idx="8">
                  <c:v>0.30142313774092816</c:v>
                </c:pt>
                <c:pt idx="9">
                  <c:v>0.31110151187905222</c:v>
                </c:pt>
                <c:pt idx="10">
                  <c:v>0.30472408026755737</c:v>
                </c:pt>
                <c:pt idx="11">
                  <c:v>0.31301411377608435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8D-43F9-99D2-048056A2E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614080"/>
        <c:axId val="161619968"/>
      </c:lineChart>
      <c:catAx>
        <c:axId val="161614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1619968"/>
        <c:crosses val="autoZero"/>
        <c:auto val="1"/>
        <c:lblAlgn val="ctr"/>
        <c:lblOffset val="100"/>
        <c:noMultiLvlLbl val="0"/>
      </c:catAx>
      <c:valAx>
        <c:axId val="161619968"/>
        <c:scaling>
          <c:orientation val="minMax"/>
        </c:scaling>
        <c:delete val="0"/>
        <c:axPos val="l"/>
        <c:majorGridlines/>
        <c:numFmt formatCode="###0.00" sourceLinked="1"/>
        <c:majorTickMark val="out"/>
        <c:minorTickMark val="none"/>
        <c:tickLblPos val="nextTo"/>
        <c:crossAx val="161614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KS1 points</c:v>
                </c:pt>
              </c:strCache>
            </c:strRef>
          </c:tx>
          <c:marker>
            <c:symbol val="none"/>
          </c:marker>
          <c:cat>
            <c:strRef>
              <c:f>Sheet1!$B$1:$L$1</c:f>
              <c:strCache>
                <c:ptCount val="11"/>
                <c:pt idx="0">
                  <c:v>Never FSM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16</c:v>
                </c:pt>
                <c:pt idx="1">
                  <c:v>14.5</c:v>
                </c:pt>
                <c:pt idx="2">
                  <c:v>14.3</c:v>
                </c:pt>
                <c:pt idx="3">
                  <c:v>14</c:v>
                </c:pt>
                <c:pt idx="4">
                  <c:v>13.9</c:v>
                </c:pt>
                <c:pt idx="5">
                  <c:v>13.6</c:v>
                </c:pt>
                <c:pt idx="6">
                  <c:v>13.5</c:v>
                </c:pt>
                <c:pt idx="7">
                  <c:v>13.2</c:v>
                </c:pt>
                <c:pt idx="8">
                  <c:v>12.9</c:v>
                </c:pt>
                <c:pt idx="9">
                  <c:v>12.5</c:v>
                </c:pt>
                <c:pt idx="10">
                  <c:v>12.4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90-4F6A-BD79-174F7BBB217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KS2 points</c:v>
                </c:pt>
              </c:strCache>
            </c:strRef>
          </c:tx>
          <c:marker>
            <c:symbol val="none"/>
          </c:marker>
          <c:cat>
            <c:strRef>
              <c:f>Sheet1!$B$1:$L$1</c:f>
              <c:strCache>
                <c:ptCount val="11"/>
                <c:pt idx="0">
                  <c:v>Never FSM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Sheet1!$B$3:$L$3</c:f>
              <c:numCache>
                <c:formatCode>General</c:formatCode>
                <c:ptCount val="11"/>
                <c:pt idx="0">
                  <c:v>21.1</c:v>
                </c:pt>
                <c:pt idx="1">
                  <c:v>19</c:v>
                </c:pt>
                <c:pt idx="2">
                  <c:v>18.7</c:v>
                </c:pt>
                <c:pt idx="3">
                  <c:v>18.600000000000001</c:v>
                </c:pt>
                <c:pt idx="4">
                  <c:v>18.2</c:v>
                </c:pt>
                <c:pt idx="5">
                  <c:v>17.899999999999999</c:v>
                </c:pt>
                <c:pt idx="6">
                  <c:v>17.7</c:v>
                </c:pt>
                <c:pt idx="7">
                  <c:v>17.7</c:v>
                </c:pt>
                <c:pt idx="8">
                  <c:v>17.3</c:v>
                </c:pt>
                <c:pt idx="9">
                  <c:v>16.7</c:v>
                </c:pt>
                <c:pt idx="10">
                  <c:v>16.5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90-4F6A-BD79-174F7BBB217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KS4 entries</c:v>
                </c:pt>
              </c:strCache>
            </c:strRef>
          </c:tx>
          <c:marker>
            <c:symbol val="none"/>
          </c:marker>
          <c:cat>
            <c:strRef>
              <c:f>Sheet1!$B$1:$L$1</c:f>
              <c:strCache>
                <c:ptCount val="11"/>
                <c:pt idx="0">
                  <c:v>Never FSM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Sheet1!$B$4:$L$4</c:f>
              <c:numCache>
                <c:formatCode>General</c:formatCode>
                <c:ptCount val="11"/>
                <c:pt idx="0">
                  <c:v>9.5</c:v>
                </c:pt>
                <c:pt idx="1">
                  <c:v>8.8000000000000007</c:v>
                </c:pt>
                <c:pt idx="2">
                  <c:v>8.6</c:v>
                </c:pt>
                <c:pt idx="3">
                  <c:v>8.6</c:v>
                </c:pt>
                <c:pt idx="4">
                  <c:v>8.5</c:v>
                </c:pt>
                <c:pt idx="5">
                  <c:v>8.4</c:v>
                </c:pt>
                <c:pt idx="6">
                  <c:v>8.1999999999999993</c:v>
                </c:pt>
                <c:pt idx="7">
                  <c:v>8.1</c:v>
                </c:pt>
                <c:pt idx="8">
                  <c:v>8</c:v>
                </c:pt>
                <c:pt idx="9">
                  <c:v>7.7</c:v>
                </c:pt>
                <c:pt idx="10">
                  <c:v>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90-4F6A-BD79-174F7BBB2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655424"/>
        <c:axId val="161665408"/>
      </c:lineChart>
      <c:catAx>
        <c:axId val="161655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61665408"/>
        <c:crosses val="autoZero"/>
        <c:auto val="1"/>
        <c:lblAlgn val="ctr"/>
        <c:lblOffset val="100"/>
        <c:noMultiLvlLbl val="0"/>
      </c:catAx>
      <c:valAx>
        <c:axId val="161665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616554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'[Book graphs.xlsx]Sheet1'!$A$8</c:f>
              <c:strCache>
                <c:ptCount val="1"/>
                <c:pt idx="0">
                  <c:v>Non-White </c:v>
                </c:pt>
              </c:strCache>
            </c:strRef>
          </c:tx>
          <c:marker>
            <c:symbol val="none"/>
          </c:marker>
          <c:cat>
            <c:strRef>
              <c:f>'[Book graphs.xlsx]Sheet1'!$B$7:$L$7</c:f>
              <c:strCache>
                <c:ptCount val="11"/>
                <c:pt idx="0">
                  <c:v>Never FSM</c:v>
                </c:pt>
                <c:pt idx="1">
                  <c:v>1 year</c:v>
                </c:pt>
                <c:pt idx="2">
                  <c:v>2 years</c:v>
                </c:pt>
                <c:pt idx="3">
                  <c:v>3 years</c:v>
                </c:pt>
                <c:pt idx="4">
                  <c:v>4 years</c:v>
                </c:pt>
                <c:pt idx="5">
                  <c:v>5 years</c:v>
                </c:pt>
                <c:pt idx="6">
                  <c:v>6 years</c:v>
                </c:pt>
                <c:pt idx="7">
                  <c:v>7 years</c:v>
                </c:pt>
                <c:pt idx="8">
                  <c:v>8 years</c:v>
                </c:pt>
                <c:pt idx="9">
                  <c:v>9 years</c:v>
                </c:pt>
                <c:pt idx="10">
                  <c:v>10 years</c:v>
                </c:pt>
              </c:strCache>
            </c:strRef>
          </c:cat>
          <c:val>
            <c:numRef>
              <c:f>'[Book graphs.xlsx]Sheet1'!$B$8:$L$8</c:f>
              <c:numCache>
                <c:formatCode>General</c:formatCode>
                <c:ptCount val="11"/>
                <c:pt idx="0">
                  <c:v>16</c:v>
                </c:pt>
                <c:pt idx="1">
                  <c:v>26</c:v>
                </c:pt>
                <c:pt idx="2">
                  <c:v>28</c:v>
                </c:pt>
                <c:pt idx="3">
                  <c:v>28</c:v>
                </c:pt>
                <c:pt idx="4">
                  <c:v>29</c:v>
                </c:pt>
                <c:pt idx="5">
                  <c:v>28</c:v>
                </c:pt>
                <c:pt idx="6">
                  <c:v>28</c:v>
                </c:pt>
                <c:pt idx="7">
                  <c:v>30</c:v>
                </c:pt>
                <c:pt idx="8">
                  <c:v>32</c:v>
                </c:pt>
                <c:pt idx="9">
                  <c:v>32</c:v>
                </c:pt>
                <c:pt idx="1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B8-4DB2-8A07-C55B1535EE29}"/>
            </c:ext>
          </c:extLst>
        </c:ser>
        <c:ser>
          <c:idx val="1"/>
          <c:order val="1"/>
          <c:tx>
            <c:strRef>
              <c:f>'[Book graphs.xlsx]Sheet1'!$A$9</c:f>
              <c:strCache>
                <c:ptCount val="1"/>
                <c:pt idx="0">
                  <c:v>SEN</c:v>
                </c:pt>
              </c:strCache>
            </c:strRef>
          </c:tx>
          <c:marker>
            <c:symbol val="none"/>
          </c:marker>
          <c:cat>
            <c:strRef>
              <c:f>'[Book graphs.xlsx]Sheet1'!$B$7:$L$7</c:f>
              <c:strCache>
                <c:ptCount val="11"/>
                <c:pt idx="0">
                  <c:v>Never FSM</c:v>
                </c:pt>
                <c:pt idx="1">
                  <c:v>1 year</c:v>
                </c:pt>
                <c:pt idx="2">
                  <c:v>2 years</c:v>
                </c:pt>
                <c:pt idx="3">
                  <c:v>3 years</c:v>
                </c:pt>
                <c:pt idx="4">
                  <c:v>4 years</c:v>
                </c:pt>
                <c:pt idx="5">
                  <c:v>5 years</c:v>
                </c:pt>
                <c:pt idx="6">
                  <c:v>6 years</c:v>
                </c:pt>
                <c:pt idx="7">
                  <c:v>7 years</c:v>
                </c:pt>
                <c:pt idx="8">
                  <c:v>8 years</c:v>
                </c:pt>
                <c:pt idx="9">
                  <c:v>9 years</c:v>
                </c:pt>
                <c:pt idx="10">
                  <c:v>10 years</c:v>
                </c:pt>
              </c:strCache>
            </c:strRef>
          </c:cat>
          <c:val>
            <c:numRef>
              <c:f>'[Book graphs.xlsx]Sheet1'!$B$9:$L$9</c:f>
              <c:numCache>
                <c:formatCode>General</c:formatCode>
                <c:ptCount val="11"/>
                <c:pt idx="0">
                  <c:v>12</c:v>
                </c:pt>
                <c:pt idx="1">
                  <c:v>19</c:v>
                </c:pt>
                <c:pt idx="2">
                  <c:v>20</c:v>
                </c:pt>
                <c:pt idx="3">
                  <c:v>22</c:v>
                </c:pt>
                <c:pt idx="4">
                  <c:v>24</c:v>
                </c:pt>
                <c:pt idx="5">
                  <c:v>24</c:v>
                </c:pt>
                <c:pt idx="6">
                  <c:v>26</c:v>
                </c:pt>
                <c:pt idx="7">
                  <c:v>27</c:v>
                </c:pt>
                <c:pt idx="8">
                  <c:v>29</c:v>
                </c:pt>
                <c:pt idx="9">
                  <c:v>32</c:v>
                </c:pt>
                <c:pt idx="1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B8-4DB2-8A07-C55B1535EE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822592"/>
        <c:axId val="161824128"/>
      </c:lineChart>
      <c:catAx>
        <c:axId val="161822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1824128"/>
        <c:crosses val="autoZero"/>
        <c:auto val="1"/>
        <c:lblAlgn val="ctr"/>
        <c:lblOffset val="100"/>
        <c:noMultiLvlLbl val="0"/>
      </c:catAx>
      <c:valAx>
        <c:axId val="161824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18225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0FD148-4531-4E8A-A6B8-8515FD58CAF3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077E8-C6BB-4CD7-9872-43087AD08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193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79B3A-9FE8-4066-B6A5-07759ADB2484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6732F-F197-4DAF-A85B-71E18B0A8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22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1B2DF-EA9D-44C4-9746-EECA195CD2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827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40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79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49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61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04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49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067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595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33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55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84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325A-D152-48B9-BB8C-E75D1080E8F1}" type="datetimeFigureOut">
              <a:rPr lang="en-GB" smtClean="0"/>
              <a:t>25/11/2018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68376-B116-4095-9AAA-4E5DC8CF0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68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5.jpeg"/><Relationship Id="rId3" Type="http://schemas.openxmlformats.org/officeDocument/2006/relationships/image" Target="../media/image1.png"/><Relationship Id="rId21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4.jpeg"/><Relationship Id="rId25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24" Type="http://schemas.openxmlformats.org/officeDocument/2006/relationships/image" Target="../media/image21.png"/><Relationship Id="rId5" Type="http://schemas.openxmlformats.org/officeDocument/2006/relationships/image" Target="../media/image3.jpeg"/><Relationship Id="rId15" Type="http://schemas.openxmlformats.org/officeDocument/2006/relationships/hyperlink" Target="mailto:s.a.c.gorard@durham.ac.uk" TargetMode="External"/><Relationship Id="rId23" Type="http://schemas.openxmlformats.org/officeDocument/2006/relationships/image" Target="../media/image20.jpeg"/><Relationship Id="rId10" Type="http://schemas.openxmlformats.org/officeDocument/2006/relationships/image" Target="../media/image8.png"/><Relationship Id="rId19" Type="http://schemas.openxmlformats.org/officeDocument/2006/relationships/image" Target="../media/image16.wmf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1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5.png@01D4780F.25399400" TargetMode="External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mage006.png@01D4780F.25399400" TargetMode="Externa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wa.dur.ac.uk/owa/redir.aspx?C=k_agZitvw0Wf83S3AhpcWQbb50BrndIIFdxqqODrYoXjzw1l-8iw_D2mUAemwXy0NfpMNTOZrPw.&amp;URL=http://eer.sagepub.com/cgi/reprint/14/3-4/257.pdf?ijkey%3d6QSxgjXEXzExZC2%26keytype%3dfinite" TargetMode="External"/><Relationship Id="rId2" Type="http://schemas.openxmlformats.org/officeDocument/2006/relationships/hyperlink" Target="http://onlinelibrary.wiley.com/doi/10.1111/1467-9752.12227/abstrac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" y="5093816"/>
            <a:ext cx="1172125" cy="175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041" y="3316594"/>
            <a:ext cx="1194747" cy="177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08264883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900" y="3316594"/>
            <a:ext cx="1129708" cy="177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041535699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458" y="3308110"/>
            <a:ext cx="1189103" cy="178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93" y="5093816"/>
            <a:ext cx="1168995" cy="175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082646586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031" y="5093816"/>
            <a:ext cx="1152745" cy="180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449" y="5093816"/>
            <a:ext cx="1224325" cy="181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4253"/>
            <a:ext cx="1172125" cy="177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162" y="5093816"/>
            <a:ext cx="1189515" cy="183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3" descr="082645307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031" y="5093816"/>
            <a:ext cx="1161577" cy="179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122" y="5093816"/>
            <a:ext cx="1255795" cy="182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396" y="5093816"/>
            <a:ext cx="1176510" cy="181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-18450" y="13719"/>
            <a:ext cx="9144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 dirty="0">
                <a:latin typeface="Times New Roman" pitchFamily="18" charset="0"/>
              </a:rPr>
              <a:t>Let’s make education fairer: Disadvantage, school intakes and outcomes</a:t>
            </a:r>
            <a:endParaRPr lang="en-US" sz="20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endParaRPr lang="en-US" sz="1400" dirty="0">
              <a:solidFill>
                <a:srgbClr val="18453B"/>
              </a:solidFill>
              <a:latin typeface="Arial" panose="020B0604020202020204" pitchFamily="34" charset="0"/>
              <a:cs typeface="Arial" panose="020B0604020202020204" pitchFamily="34" charset="0"/>
              <a:hlinkClick r:id="" action="ppaction://noaction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Stephen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Gorard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solidFill>
                  <a:srgbClr val="18453B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s.a.c.gorard@durham.ac.uk</a:t>
            </a:r>
            <a:endParaRPr lang="en-US" sz="1400" dirty="0">
              <a:solidFill>
                <a:srgbClr val="1845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 of DECE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Durham University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https://www.dur.ac.uk/dece/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me on Twitter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SGorard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18453B"/>
              </a:solidFill>
              <a:latin typeface="Times New Roman" pitchFamily="18" charset="0"/>
            </a:endParaRPr>
          </a:p>
        </p:txBody>
      </p:sp>
      <p:sp>
        <p:nvSpPr>
          <p:cNvPr id="4114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pic>
        <p:nvPicPr>
          <p:cNvPr id="21" name="Picture 2" descr="https://images.our-assets.com/fullcover/2000x/9783845440798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677" y="3308110"/>
            <a:ext cx="2544883" cy="181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" descr="C:\Users\gorards\Documents\Disadvantage book\Book cover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594" y="1516393"/>
            <a:ext cx="1211793" cy="181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656" y="1516393"/>
            <a:ext cx="1266938" cy="185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387" y="1513191"/>
            <a:ext cx="1261612" cy="1764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32502" y="1523383"/>
            <a:ext cx="1272210" cy="1812335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794" y="3318126"/>
            <a:ext cx="1331085" cy="178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7" descr="new book cover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600" y="3277781"/>
            <a:ext cx="1137399" cy="1801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0335213073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560" y="3318223"/>
            <a:ext cx="1131074" cy="182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67" y="1523383"/>
            <a:ext cx="1198856" cy="180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960" y="1542001"/>
            <a:ext cx="1306980" cy="177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51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23919"/>
              </p:ext>
            </p:extLst>
          </p:nvPr>
        </p:nvGraphicFramePr>
        <p:xfrm>
          <a:off x="-4544" y="980728"/>
          <a:ext cx="9143999" cy="1872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1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2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Category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Yes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No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“Effect” size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FSM missing 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199.10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312.23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-1.16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SEN missing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199.10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312.23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-1.16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Language missing 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228.12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312.15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-0.86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Ethnic group missing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270.31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312.20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-0.43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79712" y="188640"/>
            <a:ext cx="64459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Comparison of KS4 points,</a:t>
            </a:r>
            <a:r>
              <a:rPr kumimoji="0" lang="en-GB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means for pupils missing data</a:t>
            </a:r>
            <a:r>
              <a:rPr kumimoji="0" lang="en-GB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Year 10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544" y="3068960"/>
            <a:ext cx="3283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Overall standard deviation=97.77</a:t>
            </a:r>
            <a:endParaRPr lang="en-GB" altLang="en-US" sz="800" dirty="0"/>
          </a:p>
        </p:txBody>
      </p:sp>
    </p:spTree>
    <p:extLst>
      <p:ext uri="{BB962C8B-B14F-4D97-AF65-F5344CB8AC3E}">
        <p14:creationId xmlns:p14="http://schemas.microsoft.com/office/powerpoint/2010/main" val="113512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63688" y="134779"/>
            <a:ext cx="535371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 reporting by age-in-year, England, 2015 KS4 cohort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084427660"/>
              </p:ext>
            </p:extLst>
          </p:nvPr>
        </p:nvGraphicFramePr>
        <p:xfrm>
          <a:off x="26653" y="1051595"/>
          <a:ext cx="9144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571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714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75656" y="141403"/>
            <a:ext cx="60680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Attainment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by number of years-FSM, England, 2015 KS4 cohort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Chart 2"/>
          <p:cNvGraphicFramePr/>
          <p:nvPr>
            <p:extLst/>
          </p:nvPr>
        </p:nvGraphicFramePr>
        <p:xfrm>
          <a:off x="0" y="692696"/>
          <a:ext cx="914400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1520" y="514429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198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276251"/>
              </p:ext>
            </p:extLst>
          </p:nvPr>
        </p:nvGraphicFramePr>
        <p:xfrm>
          <a:off x="35496" y="1484784"/>
          <a:ext cx="9108504" cy="4073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6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0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8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 Authority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 FSM by KS2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 FSM by KS4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Wokingham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Buckinghamshire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 Sussex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Middlesbrough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Manchester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76020" y="332656"/>
            <a:ext cx="7504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Home LAs of FSM-eligible pupils – mean number of years eligible, 2015 cohort</a:t>
            </a:r>
          </a:p>
        </p:txBody>
      </p:sp>
    </p:spTree>
    <p:extLst>
      <p:ext uri="{BB962C8B-B14F-4D97-AF65-F5344CB8AC3E}">
        <p14:creationId xmlns:p14="http://schemas.microsoft.com/office/powerpoint/2010/main" val="20035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7504" y="148005"/>
            <a:ext cx="90364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Percentage of pupils with specified characteristics by number of years-FSM, England 2015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577607883"/>
              </p:ext>
            </p:extLst>
          </p:nvPr>
        </p:nvGraphicFramePr>
        <p:xfrm>
          <a:off x="11967" y="1052736"/>
          <a:ext cx="9132033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524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695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018061"/>
              </p:ext>
            </p:extLst>
          </p:nvPr>
        </p:nvGraphicFramePr>
        <p:xfrm>
          <a:off x="-4017" y="476672"/>
          <a:ext cx="9121376" cy="6400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5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7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Year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Increase in 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Variables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 (primary school start)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0.546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2005 background, missing values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0.576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0.030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2005 school mean background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 (KS1 end)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0.578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2006 background, missing values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0.579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2006 school mean background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 (KS1 attainment)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0.684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0.106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KS1 scores for pupil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0.685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KS1 scores school, interaction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 (KS2 start)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0.692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0.007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2007 background, missing values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0.693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2007 school mean background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0.701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2008 background, missing values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0.701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2008 school mean background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0.708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2009 background, missing values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0.709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2009 school mean background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 (KS2 end)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0.717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2010 background, missing values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0.718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2010 school mean background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 (KS2 attainment)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0.820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0.102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KS2 scores for pupil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0.821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KS2 scores school, interaction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 (secondary school start)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0.826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2011 background, missing values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0.827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2011 school mean background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0.829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2012 background, missing values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0.829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2012 school mean background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9 (KS3 end)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0.833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2013 background, missing values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0.834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2013 school mean background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9 (KS3 attainment)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0.883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0.049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KS3 scores for pupil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0.885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KS3 scores school, interaction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 (KS4 start)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0.888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2014 background, missing values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0.888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2014 school mean background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11 (KS4 end)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0.899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2015 background, missing values, summary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0.900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2015 school mean background, summary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5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11 (KS4 type of school)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0.900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Region and type of school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7584" y="14469"/>
            <a:ext cx="711611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Estimate of variation</a:t>
            </a:r>
            <a:r>
              <a:rPr kumimoji="0" lang="en-GB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 KS4 outcomes explained by 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each step of the model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971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046171"/>
              </p:ext>
            </p:extLst>
          </p:nvPr>
        </p:nvGraphicFramePr>
        <p:xfrm>
          <a:off x="0" y="512387"/>
          <a:ext cx="9144000" cy="618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6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32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21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Variable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Year 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Year 2, KS1 end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Year 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Year 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Year 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Year 6, KS2 end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Individual predictors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Sex of pupil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0.080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Age in year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-0.012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FSM eligible 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-0.217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-0.083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-0.053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-0.053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-0.051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-0.054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FSM missing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-0.035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SEN statement 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-0.282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-0.127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-0.143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-0.148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-0.154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SEN no statement 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-0.321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-0.116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-0.131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-0.138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-0.148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SEN missing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-0.073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-0.070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-0.046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-0.056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-0.085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English not first language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0.075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0.034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0.064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0.033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-0.021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Language missing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0.030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Ethnic group Black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0.016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0.012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Ethnic group Asian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0.032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0.028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Ethnic group Chinese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0.020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0.019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Ethnic group other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0.017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0.021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Ethnic group missing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0.017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0.005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Travelled to another authority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-0.010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-0.005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-0.005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-0.006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-0.007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School and area predictors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IDACI score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-0.132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-0.072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-0.044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-0.040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-0.030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-0.021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Number of pupils in school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-0.005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0.021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0.011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-0.028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-0.008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FSM level in school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-0.023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-0.021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FSM segregation, school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-0.052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-0.022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-0.039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-0.019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SEN statement level, school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-0.087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-0.040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-0.025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-0.046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-0.030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SEN no statement level, school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0.008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-0.010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-0.015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-0.019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-0.012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End of KS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School mean years FSM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-0.051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Individual points score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0.408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-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0.574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School mean of points score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-0.037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-0.040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846" marR="63846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29587" y="116632"/>
            <a:ext cx="55912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Standardised regression coefficients, Years 1 to 6 at school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79058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846330"/>
              </p:ext>
            </p:extLst>
          </p:nvPr>
        </p:nvGraphicFramePr>
        <p:xfrm>
          <a:off x="32242" y="692696"/>
          <a:ext cx="9111758" cy="5829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91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7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Variable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Standardised coefficient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School in NE England or not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0.003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School in area with grammar schools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0.001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Community school or not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-0.004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Comprehensive school or not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-0.002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Grammar school or not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-0.020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Academy converter or not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Free school, Studio or UTC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0.003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Voluntary-aided (faith)</a:t>
                      </a:r>
                      <a:r>
                        <a:rPr lang="en-GB" sz="1800" baseline="0" dirty="0">
                          <a:effectLst/>
                        </a:rPr>
                        <a:t> </a:t>
                      </a:r>
                      <a:r>
                        <a:rPr lang="en-GB" sz="1800" dirty="0">
                          <a:effectLst/>
                        </a:rPr>
                        <a:t>or not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Voluntary</a:t>
                      </a:r>
                      <a:r>
                        <a:rPr lang="en-GB" sz="1800" baseline="0" dirty="0">
                          <a:effectLst/>
                        </a:rPr>
                        <a:t> controlled</a:t>
                      </a:r>
                      <a:r>
                        <a:rPr lang="en-GB" sz="1800" dirty="0">
                          <a:effectLst/>
                        </a:rPr>
                        <a:t> (faith) or not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0.001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Special school or not 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0.026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79779" y="116632"/>
            <a:ext cx="66166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ea typeface="Calibri" pitchFamily="34" charset="0"/>
                <a:cs typeface="Times New Roman" pitchFamily="18" charset="0"/>
              </a:rPr>
              <a:t>Standardised r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egression coefficients for KS4 Region and school type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044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id:image005.png@01D4780F.2539940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46" y="836712"/>
            <a:ext cx="9144000" cy="517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60" y="6435534"/>
            <a:ext cx="917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GSFSM: Clustering by FSM. GSSENs: Clustering by statements of SEND. FSM prevalence: proportion of all pupils FSM-eligible.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60" y="190127"/>
            <a:ext cx="9172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Segregation between schools by FSM eligibility  and SEND statements,  England 1989 to 2015</a:t>
            </a:r>
          </a:p>
        </p:txBody>
      </p:sp>
    </p:spTree>
    <p:extLst>
      <p:ext uri="{BB962C8B-B14F-4D97-AF65-F5344CB8AC3E}">
        <p14:creationId xmlns:p14="http://schemas.microsoft.com/office/powerpoint/2010/main" val="3434065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id:image006.png@01D4780F.2539940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" y="764704"/>
            <a:ext cx="9137440" cy="53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60" y="6435534"/>
            <a:ext cx="6064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GSFSM: Clustering by FSM. FSM prevalence: proportion of all pupils FSM-eligible.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60" y="116632"/>
            <a:ext cx="9172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Segregation between schools by FSM eligibility  and FSM prevalence,  England 1989 to 2015</a:t>
            </a:r>
          </a:p>
        </p:txBody>
      </p:sp>
    </p:spTree>
    <p:extLst>
      <p:ext uri="{BB962C8B-B14F-4D97-AF65-F5344CB8AC3E}">
        <p14:creationId xmlns:p14="http://schemas.microsoft.com/office/powerpoint/2010/main" val="2190838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838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This work was funded by the ESRC (grant number ES/N012046/1).</a:t>
            </a:r>
          </a:p>
          <a:p>
            <a:pPr algn="ctr">
              <a:spcAft>
                <a:spcPts val="0"/>
              </a:spcAft>
            </a:pPr>
            <a:endParaRPr lang="en-GB" sz="1400" dirty="0"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GB" sz="1400" b="1" dirty="0">
                <a:ea typeface="Arial" panose="020B0604020202020204" pitchFamily="34" charset="0"/>
                <a:cs typeface="Arial" panose="020B0604020202020204" pitchFamily="34" charset="0"/>
              </a:rPr>
              <a:t>Selected references</a:t>
            </a:r>
          </a:p>
          <a:p>
            <a:pPr algn="ctr">
              <a:spcAft>
                <a:spcPts val="0"/>
              </a:spcAft>
            </a:pPr>
            <a:endParaRPr lang="en-GB" sz="1400" dirty="0">
              <a:latin typeface="Times New Roman" panose="020206030504050203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1400" dirty="0" err="1">
                <a:ea typeface="Arial" panose="020B0604020202020204" pitchFamily="34" charset="0"/>
                <a:cs typeface="Arial" panose="020B0604020202020204" pitchFamily="34" charset="0"/>
              </a:rPr>
              <a:t>Gorard</a:t>
            </a:r>
            <a:r>
              <a:rPr lang="en-GB" sz="1400" dirty="0">
                <a:ea typeface="Arial" panose="020B0604020202020204" pitchFamily="34" charset="0"/>
                <a:cs typeface="Arial" panose="020B0604020202020204" pitchFamily="34" charset="0"/>
              </a:rPr>
              <a:t>, S. (2018) </a:t>
            </a:r>
            <a:r>
              <a:rPr lang="en-GB" sz="1400" i="1" dirty="0">
                <a:ea typeface="Arial" panose="020B0604020202020204" pitchFamily="34" charset="0"/>
                <a:cs typeface="Arial" panose="020B0604020202020204" pitchFamily="34" charset="0"/>
              </a:rPr>
              <a:t>Education policy: Evidence of equity and effectiveness</a:t>
            </a:r>
            <a:r>
              <a:rPr lang="en-GB" sz="1400" dirty="0">
                <a:ea typeface="Arial" panose="020B0604020202020204" pitchFamily="34" charset="0"/>
                <a:cs typeface="Arial" panose="020B0604020202020204" pitchFamily="34" charset="0"/>
              </a:rPr>
              <a:t>, Bristol: Policy Press</a:t>
            </a:r>
          </a:p>
          <a:p>
            <a:pPr algn="just"/>
            <a:r>
              <a:rPr lang="en-GB" sz="1400" dirty="0" err="1"/>
              <a:t>Gorard</a:t>
            </a:r>
            <a:r>
              <a:rPr lang="en-GB" sz="1400" dirty="0"/>
              <a:t>, S. and Siddiqui, N. (2018) Grammar schools in England: a new analysis of social segregation and academic 	outcomes, </a:t>
            </a:r>
            <a:r>
              <a:rPr lang="en-GB" sz="1400" i="1" dirty="0"/>
              <a:t>British Journal of Sociology of Education</a:t>
            </a:r>
            <a:r>
              <a:rPr lang="en-GB" sz="1400" dirty="0"/>
              <a:t>, 39, 7, 909-924</a:t>
            </a:r>
          </a:p>
          <a:p>
            <a:pPr algn="just"/>
            <a:r>
              <a:rPr lang="en-GB" sz="1400" dirty="0" err="1"/>
              <a:t>Gorard</a:t>
            </a:r>
            <a:r>
              <a:rPr lang="en-GB" sz="1400" dirty="0"/>
              <a:t>, S., </a:t>
            </a:r>
            <a:r>
              <a:rPr lang="en-GB" sz="1400" dirty="0" err="1"/>
              <a:t>Boliver</a:t>
            </a:r>
            <a:r>
              <a:rPr lang="en-GB" sz="1400" dirty="0"/>
              <a:t>, V., Siddiqui, N. and Banerjee, P. (2017) Which are the most suitable contextual indicators for use in 	widening participation to HE?, </a:t>
            </a:r>
            <a:r>
              <a:rPr lang="en-GB" sz="1400" i="1" dirty="0"/>
              <a:t>Research Papers in 	</a:t>
            </a:r>
            <a:r>
              <a:rPr lang="en-GB" sz="1400" i="1" dirty="0" err="1"/>
              <a:t>Education</a:t>
            </a:r>
            <a:r>
              <a:rPr lang="en-GB" sz="1400" dirty="0" err="1"/>
              <a:t>,http</a:t>
            </a:r>
            <a:r>
              <a:rPr lang="en-GB" sz="1400" dirty="0"/>
              <a:t>://www.tandfonline.com/doi/pdf/10.1080/02671522.2017.1402083?needAccess=true</a:t>
            </a:r>
          </a:p>
          <a:p>
            <a:r>
              <a:rPr lang="en-GB" sz="1400" dirty="0" err="1"/>
              <a:t>Gorard</a:t>
            </a:r>
            <a:r>
              <a:rPr lang="en-GB" sz="1400" dirty="0"/>
              <a:t>, S., Siddiqui, N. and </a:t>
            </a:r>
            <a:r>
              <a:rPr lang="en-GB" sz="1400" dirty="0" err="1"/>
              <a:t>Boliver</a:t>
            </a:r>
            <a:r>
              <a:rPr lang="en-GB" sz="1400" dirty="0"/>
              <a:t>, V. (2017) An analysis of school-based contextual indicators for possible use in widening 	participation, </a:t>
            </a:r>
            <a:r>
              <a:rPr lang="en-GB" sz="1400" i="1" dirty="0"/>
              <a:t>Higher Education Studies</a:t>
            </a:r>
            <a:r>
              <a:rPr lang="en-GB" sz="1400" dirty="0"/>
              <a:t>, 7, 2, 101-118</a:t>
            </a:r>
          </a:p>
          <a:p>
            <a:r>
              <a:rPr lang="en-GB" sz="1400" dirty="0"/>
              <a:t>Siddiqui, N. and </a:t>
            </a:r>
            <a:r>
              <a:rPr lang="en-GB" sz="1400" dirty="0" err="1"/>
              <a:t>Gorard</a:t>
            </a:r>
            <a:r>
              <a:rPr lang="en-GB" sz="1400" dirty="0"/>
              <a:t>, S. (2017) Comparing government and private schools in Pakistan: the way forward for universal 	education, </a:t>
            </a:r>
            <a:r>
              <a:rPr lang="en-GB" sz="1400" i="1" dirty="0"/>
              <a:t>International Journal of Educational Research</a:t>
            </a:r>
            <a:r>
              <a:rPr lang="en-GB" sz="1400" dirty="0"/>
              <a:t>, 82, 159-169</a:t>
            </a:r>
          </a:p>
          <a:p>
            <a:r>
              <a:rPr lang="en-GB" sz="1400" dirty="0" err="1"/>
              <a:t>Gorard</a:t>
            </a:r>
            <a:r>
              <a:rPr lang="en-GB" sz="1400" dirty="0"/>
              <a:t>, S., See, BH and Siddiqui, N. (2017) What works and what fails? Evidence from seven popular literacy catch-up 	schemes for the transition to secondary school in England, </a:t>
            </a:r>
            <a:r>
              <a:rPr lang="en-GB" sz="1400" i="1" dirty="0"/>
              <a:t>Research Papers in Education</a:t>
            </a:r>
            <a:r>
              <a:rPr lang="en-GB" sz="1400" dirty="0"/>
              <a:t>, 32, 5 </a:t>
            </a:r>
          </a:p>
          <a:p>
            <a:r>
              <a:rPr lang="en-GB" sz="1400" dirty="0"/>
              <a:t>Siddiqui, S., </a:t>
            </a:r>
            <a:r>
              <a:rPr lang="en-GB" sz="1400" dirty="0" err="1"/>
              <a:t>Gorard</a:t>
            </a:r>
            <a:r>
              <a:rPr lang="en-GB" sz="1400" dirty="0"/>
              <a:t>, S. and See, BH (2017) Can programmes like Philosophy for Children help schools to look beyond 	academic attainment?, </a:t>
            </a:r>
            <a:r>
              <a:rPr lang="en-GB" sz="1400" i="1" dirty="0"/>
              <a:t>Educational Review</a:t>
            </a:r>
            <a:r>
              <a:rPr lang="en-GB" sz="1400" dirty="0"/>
              <a:t>, http://dx.doi.org/10.1080/00131911.2017.1400948</a:t>
            </a:r>
          </a:p>
          <a:p>
            <a:r>
              <a:rPr lang="en-GB" sz="1400" dirty="0"/>
              <a:t>See, BH, </a:t>
            </a:r>
            <a:r>
              <a:rPr lang="en-GB" sz="1400" dirty="0" err="1"/>
              <a:t>Gorard</a:t>
            </a:r>
            <a:r>
              <a:rPr lang="en-GB" sz="1400" dirty="0"/>
              <a:t>, S. and Siddiqui, N. (2017) Does participation in uniformed group activities in school improve young p	</a:t>
            </a:r>
            <a:r>
              <a:rPr lang="en-GB" sz="1400" dirty="0" err="1"/>
              <a:t>eople’s</a:t>
            </a:r>
            <a:r>
              <a:rPr lang="en-GB" sz="1400" dirty="0"/>
              <a:t> non-cognitive outcomes?, </a:t>
            </a:r>
            <a:r>
              <a:rPr lang="en-GB" sz="1400" i="1" dirty="0"/>
              <a:t>International Journal of Educational Research</a:t>
            </a:r>
            <a:r>
              <a:rPr lang="en-GB" sz="1400" dirty="0"/>
              <a:t>, 85, 109-120</a:t>
            </a:r>
          </a:p>
          <a:p>
            <a:r>
              <a:rPr lang="en-GB" sz="1400" dirty="0" err="1"/>
              <a:t>Gorard</a:t>
            </a:r>
            <a:r>
              <a:rPr lang="en-GB" sz="1400" dirty="0"/>
              <a:t>, S., Siddiqui, N. and See, BH (2017) Can ‘Philosophy for Children’ improve primary school attainment, </a:t>
            </a:r>
            <a:r>
              <a:rPr lang="en-GB" sz="1400" i="1" dirty="0"/>
              <a:t>Journal of 	Philosophy of Education</a:t>
            </a:r>
            <a:r>
              <a:rPr lang="en-GB" sz="1400" dirty="0"/>
              <a:t>, </a:t>
            </a:r>
            <a:r>
              <a:rPr lang="en-GB" sz="1400" u="sng" dirty="0">
                <a:hlinkClick r:id="rId2"/>
              </a:rPr>
              <a:t>http://onlinelibrary.wiley.com/doi/10.1111/1467-9752.12227/abstract</a:t>
            </a:r>
            <a:endParaRPr lang="en-GB" sz="1400" dirty="0"/>
          </a:p>
          <a:p>
            <a:r>
              <a:rPr lang="en-GB" sz="1400" dirty="0"/>
              <a:t>See, BH, </a:t>
            </a:r>
            <a:r>
              <a:rPr lang="en-GB" sz="1400" dirty="0" err="1"/>
              <a:t>Gorard</a:t>
            </a:r>
            <a:r>
              <a:rPr lang="en-GB" sz="1400" dirty="0"/>
              <a:t>, S. and Siddiqui, N. (2017) Can explicit teaching of knowledge improve reading attainment?: An evaluation 	of the core knowledge curriculum, </a:t>
            </a:r>
            <a:r>
              <a:rPr lang="en-GB" sz="1400" i="1" dirty="0"/>
              <a:t>British Educational Research Journal</a:t>
            </a:r>
            <a:r>
              <a:rPr lang="en-GB" sz="1400" dirty="0"/>
              <a:t>, 43, 2, 372–393</a:t>
            </a:r>
          </a:p>
          <a:p>
            <a:r>
              <a:rPr lang="en-GB" sz="1400" dirty="0" err="1"/>
              <a:t>Gorard</a:t>
            </a:r>
            <a:r>
              <a:rPr lang="en-GB" sz="1400" dirty="0"/>
              <a:t>, S., See, BH and Siddiqui, N. (2017) What works and what fails? Evidence from seven popular literacy catch-up 	schemes for the transition to secondary school in England, </a:t>
            </a:r>
            <a:r>
              <a:rPr lang="en-GB" sz="1400" i="1" dirty="0"/>
              <a:t>Research Papers in Education</a:t>
            </a:r>
            <a:r>
              <a:rPr lang="en-GB" sz="1400" dirty="0"/>
              <a:t>, 32, 5 </a:t>
            </a:r>
          </a:p>
          <a:p>
            <a:pPr algn="just"/>
            <a:r>
              <a:rPr lang="en-GB" sz="1400" dirty="0" err="1"/>
              <a:t>Gorard</a:t>
            </a:r>
            <a:r>
              <a:rPr lang="en-GB" sz="1400" dirty="0"/>
              <a:t>, S., Siddiqui, N. and See, BH (2016) An evaluation of Fresh Start as a catch-up intervention: And whether teachers 	can conduct trials, </a:t>
            </a:r>
            <a:r>
              <a:rPr lang="en-GB" sz="1400" i="1" dirty="0"/>
              <a:t>Educational Studies</a:t>
            </a:r>
            <a:r>
              <a:rPr lang="en-GB" sz="1400" dirty="0"/>
              <a:t>, 42, 1, 98-113, DOI: 10.1080/03055698.2016.1148587</a:t>
            </a:r>
          </a:p>
          <a:p>
            <a:r>
              <a:rPr lang="en-GB" sz="1400" dirty="0" err="1"/>
              <a:t>Gorard</a:t>
            </a:r>
            <a:r>
              <a:rPr lang="en-GB" sz="1400" dirty="0"/>
              <a:t>, S. (2015) Helping August’s child, </a:t>
            </a:r>
            <a:r>
              <a:rPr lang="en-GB" sz="1400" i="1" dirty="0"/>
              <a:t>New Scientist</a:t>
            </a:r>
            <a:r>
              <a:rPr lang="en-GB" sz="1400" dirty="0"/>
              <a:t>, 17 October 2015, pp.8-9</a:t>
            </a:r>
          </a:p>
          <a:p>
            <a:r>
              <a:rPr lang="en-GB" sz="1400" dirty="0" err="1"/>
              <a:t>Gorard</a:t>
            </a:r>
            <a:r>
              <a:rPr lang="en-GB" sz="1400" dirty="0"/>
              <a:t>, S. (2015) The uncertain future of comprehensive schooling in England, </a:t>
            </a:r>
            <a:r>
              <a:rPr lang="en-GB" sz="1400" i="1" dirty="0"/>
              <a:t>European Educational Research Journal</a:t>
            </a:r>
            <a:r>
              <a:rPr lang="en-GB" sz="1400" dirty="0"/>
              <a:t>, 14, 	3-4, 257-268, </a:t>
            </a:r>
            <a:r>
              <a:rPr lang="en-GB" sz="1400" u="sng" dirty="0">
                <a:hlinkClick r:id="rId3"/>
              </a:rPr>
              <a:t>http://eer.sagepub.com/cgi/reprint/14/3-4/257.pdf?ijkey=6QSxgjXEXzExZC2&amp;keytype=finite</a:t>
            </a:r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034284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2495</TotalTime>
  <Words>975</Words>
  <Application>Microsoft Office PowerPoint</Application>
  <PresentationFormat>On-screen Show (4:3)</PresentationFormat>
  <Paragraphs>417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gorard</dc:creator>
  <cp:lastModifiedBy>john bolt</cp:lastModifiedBy>
  <cp:revision>56</cp:revision>
  <cp:lastPrinted>2018-11-12T14:58:07Z</cp:lastPrinted>
  <dcterms:created xsi:type="dcterms:W3CDTF">2013-11-11T11:02:22Z</dcterms:created>
  <dcterms:modified xsi:type="dcterms:W3CDTF">2018-11-25T15:05:02Z</dcterms:modified>
</cp:coreProperties>
</file>